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04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147CB-56B9-4758-A038-F56613BE97B8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9990-131E-4DF6-9884-A33D7FA87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1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Macaques</a:t>
            </a:r>
            <a:r>
              <a:rPr lang="en-US" baseline="0" dirty="0" smtClean="0"/>
              <a:t> as  model of diet-induced coronary artery atherosclerosis (hormones)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9990-131E-4DF6-9884-A33D7FA87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D0D299-5222-4276-ADC3-6543F907249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52915B-5EFB-4097-A6CF-772ACDF795A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source=images&amp;cd=&amp;cad=rja&amp;uact=8&amp;ved=0CAcQjRxqFQoTCNT9tPXwisYCFcOLDQodIjYAZw&amp;url=http://alaska-native-news.com/house-votes-to-bring-21st-century-innovation-to-outdated-endangered-species-act-12388&amp;ei=7zF7VZRKw5c2ouyAuAY&amp;bvm=bv.95515949,d.eXY&amp;psig=AFQjCNFmMt7doMaNq8nryTj0FWzu31KsJg&amp;ust=143422344761696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com/url?sa=i&amp;rct=j&amp;q=&amp;esrc=s&amp;source=images&amp;cd=&amp;cad=rja&amp;uact=8&amp;ved=0CAcQjRxqFQoTCLPl_PPxisYCFQOLDQodFq4AVg&amp;url=https://dantablog.wordpress.com/2014/10/29/how-i-fell-in-love-with-a-wild-monkey/&amp;ei=-DJ7VbOJGoOWNpbcgrAF&amp;bvm=bv.95515949,d.eXY&amp;psig=AFQjCNFlX1Y_FDHYgjP-8zOP13--5b8GMw&amp;ust=143422371485072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CAcQjRxqFQoTCOrQtN_zisYCFUaTDQodOMYAUg&amp;url=http://thirdmonk.net/universe/science/human-brain-more-similar-to-monkey-brain.html&amp;ei=5jR7VerFCsamNriMg5AF&amp;bvm=bv.95515949,d.eXY&amp;psig=AFQjCNEpqs7Ga_E7JZcQkVewfuDYUOdNXw&amp;ust=143422421637623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CAcQjRxqFQoTCKOj6oD0isYCFUqggAodT2EAUg&amp;url=http://www.ntmcs.com/protocol-management/&amp;ei=LDV7VaPdD8rAggTPwoGQBQ&amp;bvm=bv.95515949,d.eXY&amp;psig=AFQjCNG0RkSzyGuVYaZBPNR6uIQsfLOrYA&amp;ust=14342242824020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OLVjv7tisYCFYuNDQodZfUAUw&amp;url=http://openwalls.com/image?id%3D4757&amp;ei=2y57VaL8OYubNuXqg5gF&amp;bvm=bv.95515949,d.eXY&amp;psig=AFQjCNF60xVe6pnPIOcMYSHwI8vERSJ7wg&amp;ust=143422267638042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IuMm63visYCFQiPDQodPgIAXg&amp;url=http://bucultureshock.com/thumbs-up-to-our-thumbs/&amp;ei=SzB7Vcu6CYieNr6EgPAF&amp;bvm=bv.95515949,d.eXY&amp;psig=AFQjCNGyXJzW-eOjcPTtDVthnuFUxqDzwA&amp;ust=143422304250654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s://www.google.com/url?sa=i&amp;rct=j&amp;q=&amp;esrc=s&amp;source=images&amp;cd=&amp;cad=rja&amp;uact=8&amp;ved=0CAcQjRxqFQoTCNylzYzwisYCFUTNgAodFQ8AVQ&amp;url=https://www.pinterest.com/pin/146578162847591256/&amp;ei=EzF7VZzQDMSagwSVnoCoBQ&amp;bvm=bv.95515949,d.eXY&amp;psig=AFQjCNFauH1IR8WiOIZGRHjlulSP4VKAGg&amp;ust=1434223236831954" TargetMode="Externa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+mn-lt"/>
              </a:rPr>
              <a:t>NonHuman</a:t>
            </a:r>
            <a:r>
              <a:rPr lang="en-US" dirty="0" smtClean="0">
                <a:latin typeface="+mn-lt"/>
              </a:rPr>
              <a:t> Primates in Research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Why use animals in research?</a:t>
            </a:r>
          </a:p>
          <a:p>
            <a:r>
              <a:rPr lang="en-US" dirty="0" smtClean="0"/>
              <a:t>1. to advance basic scientific understanding</a:t>
            </a:r>
          </a:p>
          <a:p>
            <a:r>
              <a:rPr lang="en-US" dirty="0" smtClean="0"/>
              <a:t>2. as models to study disease</a:t>
            </a:r>
          </a:p>
          <a:p>
            <a:r>
              <a:rPr lang="en-US" dirty="0" smtClean="0"/>
              <a:t>3. to develop and test potential forms of treatment</a:t>
            </a:r>
          </a:p>
          <a:p>
            <a:pPr marL="0" indent="0">
              <a:buNone/>
            </a:pPr>
            <a:r>
              <a:rPr lang="en-US" dirty="0"/>
              <a:t>As long as </a:t>
            </a:r>
            <a:r>
              <a:rPr lang="en-US" dirty="0" smtClean="0"/>
              <a:t>we believe that human </a:t>
            </a:r>
            <a:r>
              <a:rPr lang="en-US" dirty="0"/>
              <a:t>life is more valuable than a fish, fly, mouse, or primate, </a:t>
            </a:r>
            <a:r>
              <a:rPr lang="en-US" dirty="0" smtClean="0"/>
              <a:t>research will </a:t>
            </a:r>
            <a:r>
              <a:rPr lang="en-US" dirty="0"/>
              <a:t>be performed on animals before exposing humans to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9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Illegal </a:t>
            </a:r>
            <a:r>
              <a:rPr lang="en-US" b="1" dirty="0">
                <a:latin typeface="Times New Roman"/>
                <a:cs typeface="Times New Roman"/>
              </a:rPr>
              <a:t>- Many species of primates are endangered. Many primates are protected by the Endangered Species Act (ESA) and state laws. 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Sourcing from the wild means the mother/family has to be killed, further endangering wild primates</a:t>
            </a:r>
            <a:endParaRPr lang="en-US" b="1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3074" name="Picture 2" descr="http://alaska-native-news.com/wp-content/uploads/2014/07/image30-07-2014-11.47.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67200"/>
            <a:ext cx="3505200" cy="226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antablog.files.wordpress.com/2014/10/male-mantled-howler-monkey-howling.jpg?w=650&amp;h=280&amp;crop=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99" y="4267200"/>
            <a:ext cx="424542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58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49124"/>
              </p:ext>
            </p:extLst>
          </p:nvPr>
        </p:nvGraphicFramePr>
        <p:xfrm>
          <a:off x="457200" y="1935163"/>
          <a:ext cx="8229600" cy="33375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Dangerous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Transmit diseases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Cruel to be without their own kind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Expensive and difficult to care for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Destroy everything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Impossible to potty-train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Endangered</a:t>
                      </a:r>
                      <a:r>
                        <a:rPr lang="en-US" baseline="0" dirty="0" smtClean="0"/>
                        <a:t> animals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Illegal in many states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11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Primates as research animals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Primates </a:t>
            </a:r>
            <a:r>
              <a:rPr lang="en-US" dirty="0"/>
              <a:t>are used because of their similarity to humans in physiology, neuroanatomy, reproduction, development, cognition, and social </a:t>
            </a:r>
            <a:r>
              <a:rPr lang="en-US" dirty="0" smtClean="0"/>
              <a:t>complexity</a:t>
            </a:r>
          </a:p>
          <a:p>
            <a:r>
              <a:rPr lang="en-US" dirty="0" smtClean="0"/>
              <a:t>Primates account </a:t>
            </a:r>
            <a:r>
              <a:rPr lang="en-US" dirty="0"/>
              <a:t>for 0.28% of all laboratory research animals (2010)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thirdmonk.net/postcont/2012/03/monkey-human-similar-br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75760"/>
            <a:ext cx="35623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5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Research with primates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Atherosclerosis</a:t>
            </a:r>
          </a:p>
          <a:p>
            <a:r>
              <a:rPr lang="en-US" dirty="0" smtClean="0"/>
              <a:t>Mental health disorders (depression, schizophrenia, OCD, addiction)</a:t>
            </a:r>
          </a:p>
          <a:p>
            <a:r>
              <a:rPr lang="en-US" dirty="0" smtClean="0"/>
              <a:t>Cognitive aging</a:t>
            </a:r>
          </a:p>
          <a:p>
            <a:r>
              <a:rPr lang="en-US" dirty="0" smtClean="0"/>
              <a:t>HIV/AIDS</a:t>
            </a:r>
          </a:p>
          <a:p>
            <a:r>
              <a:rPr lang="en-US" dirty="0" smtClean="0"/>
              <a:t>Immunology </a:t>
            </a:r>
          </a:p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Neuroscience (Parkinson’s, Alzheimer’s)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2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Regulation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4653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Animal Welfare Act (1966, 1970, 1976, 1985, 1990, 2002, 2007, 2008) – minimum standards of care for primates in research</a:t>
            </a:r>
          </a:p>
          <a:p>
            <a:r>
              <a:rPr lang="en-US" dirty="0"/>
              <a:t>Guide for the Care and Use of Laboratory Animals (1966, 8</a:t>
            </a:r>
            <a:r>
              <a:rPr lang="en-US" baseline="30000" dirty="0"/>
              <a:t>th</a:t>
            </a:r>
            <a:r>
              <a:rPr lang="en-US" dirty="0"/>
              <a:t> edition in 2011)</a:t>
            </a:r>
          </a:p>
          <a:p>
            <a:r>
              <a:rPr lang="en-US" dirty="0" smtClean="0"/>
              <a:t>Institutional Animal Care and Use Committee</a:t>
            </a:r>
          </a:p>
          <a:p>
            <a:endParaRPr lang="en-US" dirty="0"/>
          </a:p>
        </p:txBody>
      </p:sp>
      <p:pic>
        <p:nvPicPr>
          <p:cNvPr id="5122" name="Picture 2" descr="http://www.ntmcs.com/wp-content/uploads/2011/09/IACUC-Coordinato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398520" cy="22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wic.nal.usda.gov/sites/awic.nal.usda.gov/files/field_promo_image/animalcare_box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06" y="3870960"/>
            <a:ext cx="2509204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15" y="558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Research primates</a:t>
            </a:r>
            <a:endParaRPr lang="en-US" dirty="0">
              <a:latin typeface="+mn-l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52587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96" y="1752600"/>
            <a:ext cx="264500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2" descr="Image result for primate housing cor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28" y="1676400"/>
            <a:ext cx="3077361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87477"/>
            <a:ext cx="3657600" cy="24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Users\pauknera\Pictures\baby macaque\outdoor baby\outsid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73215"/>
            <a:ext cx="3200400" cy="28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3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Do </a:t>
            </a:r>
            <a:r>
              <a:rPr lang="en-US" dirty="0" smtClean="0">
                <a:latin typeface="+mn-lt"/>
              </a:rPr>
              <a:t>primates </a:t>
            </a:r>
            <a:r>
              <a:rPr lang="en-US" dirty="0" smtClean="0">
                <a:latin typeface="+mn-lt"/>
              </a:rPr>
              <a:t>make good pets?</a:t>
            </a:r>
            <a:endParaRPr lang="en-US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30" y="1953184"/>
            <a:ext cx="2929301" cy="16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40" y="5486400"/>
            <a:ext cx="1753722" cy="10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382884"/>
            <a:ext cx="2190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80" y="2117535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89" y="4191000"/>
            <a:ext cx="1845585" cy="205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20" y="3962845"/>
            <a:ext cx="1657350" cy="11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4434897"/>
            <a:ext cx="2619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2275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8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Pros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They’re really cute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5746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799"/>
            <a:ext cx="17907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05312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17907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9" y="4496165"/>
            <a:ext cx="2426335" cy="206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3962400"/>
            <a:ext cx="2372043" cy="237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23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4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905000"/>
            <a:ext cx="4191000" cy="438912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b="1" dirty="0">
                <a:latin typeface="Times New Roman"/>
                <a:cs typeface="Times New Roman"/>
              </a:rPr>
              <a:t>Dangerous - when mature very strong, very smart, and they </a:t>
            </a:r>
            <a:r>
              <a:rPr lang="en-US" b="1" dirty="0" smtClean="0">
                <a:latin typeface="Times New Roman"/>
                <a:cs typeface="Times New Roman"/>
              </a:rPr>
              <a:t>bite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Transmit </a:t>
            </a:r>
            <a:r>
              <a:rPr lang="en-US" b="1" dirty="0">
                <a:latin typeface="Times New Roman"/>
                <a:cs typeface="Times New Roman"/>
              </a:rPr>
              <a:t>and contract contagious diseases </a:t>
            </a:r>
            <a:endParaRPr lang="en-US" b="1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Social </a:t>
            </a:r>
            <a:r>
              <a:rPr lang="en-US" b="1" dirty="0">
                <a:latin typeface="Times New Roman"/>
                <a:cs typeface="Times New Roman"/>
              </a:rPr>
              <a:t>– </a:t>
            </a:r>
            <a:r>
              <a:rPr lang="en-US" b="1" dirty="0" smtClean="0">
                <a:latin typeface="Times New Roman"/>
                <a:cs typeface="Times New Roman"/>
              </a:rPr>
              <a:t>it is cruel </a:t>
            </a:r>
            <a:r>
              <a:rPr lang="en-US" b="1" dirty="0">
                <a:latin typeface="Times New Roman"/>
                <a:cs typeface="Times New Roman"/>
              </a:rPr>
              <a:t>to </a:t>
            </a:r>
            <a:r>
              <a:rPr lang="en-US" b="1" dirty="0" smtClean="0">
                <a:latin typeface="Times New Roman"/>
                <a:cs typeface="Times New Roman"/>
              </a:rPr>
              <a:t>make them live without their own </a:t>
            </a:r>
            <a:r>
              <a:rPr lang="en-US" b="1" dirty="0">
                <a:latin typeface="Times New Roman"/>
                <a:cs typeface="Times New Roman"/>
              </a:rPr>
              <a:t>kind </a:t>
            </a:r>
            <a:endParaRPr lang="en-US" b="1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b="1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200400" cy="178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openwalls.com/image/4757/lonely_sad_monkey_1680x105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t="5228" r="36467" b="5820"/>
          <a:stretch/>
        </p:blipFill>
        <p:spPr bwMode="auto">
          <a:xfrm>
            <a:off x="6750281" y="3348990"/>
            <a:ext cx="214487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34899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7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935480"/>
            <a:ext cx="8183562" cy="2255520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Live </a:t>
            </a:r>
            <a:r>
              <a:rPr lang="en-US" b="1" dirty="0">
                <a:latin typeface="Times New Roman"/>
                <a:cs typeface="Times New Roman"/>
              </a:rPr>
              <a:t>a long time </a:t>
            </a:r>
            <a:r>
              <a:rPr lang="en-US" b="1" dirty="0" smtClean="0">
                <a:latin typeface="Times New Roman"/>
                <a:cs typeface="Times New Roman"/>
              </a:rPr>
              <a:t>(50 years +) - </a:t>
            </a:r>
            <a:r>
              <a:rPr lang="en-US" b="1" dirty="0">
                <a:latin typeface="Times New Roman"/>
                <a:cs typeface="Times New Roman"/>
              </a:rPr>
              <a:t>Difficult and expensive to look after </a:t>
            </a:r>
            <a:r>
              <a:rPr lang="en-US" b="1" dirty="0" smtClean="0">
                <a:latin typeface="Times New Roman"/>
                <a:cs typeface="Times New Roman"/>
              </a:rPr>
              <a:t>them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Prone to destruction of environment (opposable thumbs!)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Impossible to house-train (and very excitable) – smell, mess</a:t>
            </a:r>
          </a:p>
          <a:p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3985579"/>
            <a:ext cx="2308021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http://bucultureshock.com/wp-content/uploads/2013/02/thumbsupchim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20506"/>
            <a:ext cx="2547158" cy="169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s-media-cache-ak0.pinimg.com/originals/71/38/98/71389815b76bb1f972db8fbb3124625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70" y="4005899"/>
            <a:ext cx="2735660" cy="169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029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355</Words>
  <Application>Microsoft Office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NonHuman Primates in Research</vt:lpstr>
      <vt:lpstr>Primates as research animals</vt:lpstr>
      <vt:lpstr>Research with primates</vt:lpstr>
      <vt:lpstr>Regulation</vt:lpstr>
      <vt:lpstr>Research primates</vt:lpstr>
      <vt:lpstr>Do primates make good pets?</vt:lpstr>
      <vt:lpstr>Pros</vt:lpstr>
      <vt:lpstr>Cons</vt:lpstr>
      <vt:lpstr>Cons</vt:lpstr>
      <vt:lpstr>Cons</vt:lpstr>
      <vt:lpstr>Summary</vt:lpstr>
    </vt:vector>
  </TitlesOfParts>
  <Company>NIH NICHD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NonHuman Primates in Research</dc:title>
  <dc:creator>Paukner, Annika (NIH/NICHD) [E]</dc:creator>
  <cp:lastModifiedBy>Paukner, Annika (NIH/NICHD) [E]</cp:lastModifiedBy>
  <cp:revision>20</cp:revision>
  <dcterms:created xsi:type="dcterms:W3CDTF">2015-06-09T19:54:08Z</dcterms:created>
  <dcterms:modified xsi:type="dcterms:W3CDTF">2015-06-15T13:05:14Z</dcterms:modified>
</cp:coreProperties>
</file>